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148" r:id="rId3"/>
    <p:sldId id="5298" r:id="rId4"/>
  </p:sldIdLst>
  <p:sldSz cx="9601200" cy="12801600" type="A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9" userDrawn="1">
          <p15:clr>
            <a:srgbClr val="A4A3A4"/>
          </p15:clr>
        </p15:guide>
        <p15:guide id="2" pos="31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夏竹青" initials="夏竹青" lastIdx="20" clrIdx="0"/>
  <p:cmAuthor id="2" name="lixuesong" initials="l" lastIdx="4" clrIdx="1"/>
  <p:cmAuthor id="3" name="薛 严" initials="薛" lastIdx="4" clrIdx="2"/>
  <p:cmAuthor id="4" name="weizehua" initials="w" lastIdx="1" clrIdx="3"/>
  <p:cmAuthor id="5" name="Administrator" initials="A" lastIdx="3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3CC33"/>
    <a:srgbClr val="826BAF"/>
    <a:srgbClr val="2C5A3D"/>
    <a:srgbClr val="7FABEA"/>
    <a:srgbClr val="A2533C"/>
    <a:srgbClr val="5283CE"/>
    <a:srgbClr val="7EA5EA"/>
    <a:srgbClr val="D5E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6" autoAdjust="0"/>
    <p:restoredTop sz="99881" autoAdjust="0"/>
  </p:normalViewPr>
  <p:slideViewPr>
    <p:cSldViewPr showGuides="1">
      <p:cViewPr varScale="1">
        <p:scale>
          <a:sx n="62" d="100"/>
          <a:sy n="62" d="100"/>
        </p:scale>
        <p:origin x="2472" y="84"/>
      </p:cViewPr>
      <p:guideLst>
        <p:guide orient="horz" pos="4359"/>
        <p:guide pos="31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7052F-361E-4C0D-8980-BA35498AFB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39D7-2B94-4CD2-8F9E-A727C80160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3619-D327-4BB5-A35D-DA9C5E4FF9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B92B-6CFE-4A91-A66D-DEE61F19F0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1pPr>
    <a:lvl2pPr marL="610870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2pPr>
    <a:lvl3pPr marL="1221740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3pPr>
    <a:lvl4pPr marL="1832610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4pPr>
    <a:lvl5pPr marL="2444115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5pPr>
    <a:lvl6pPr marL="3054985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6pPr>
    <a:lvl7pPr marL="3665855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7pPr>
    <a:lvl8pPr marL="4276725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8pPr>
    <a:lvl9pPr marL="4887595" algn="l" defTabSz="1221740" rtl="0" eaLnBrk="1" latinLnBrk="0" hangingPunct="1">
      <a:defRPr sz="16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04" y="0"/>
            <a:ext cx="8781436" cy="1427447"/>
          </a:xfrm>
        </p:spPr>
        <p:txBody>
          <a:bodyPr anchor="b">
            <a:normAutofit/>
          </a:bodyPr>
          <a:lstStyle>
            <a:lvl1pPr algn="l">
              <a:defRPr sz="1575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" y="1696281"/>
            <a:ext cx="4018106" cy="9739228"/>
          </a:xfrm>
        </p:spPr>
        <p:txBody>
          <a:bodyPr>
            <a:normAutofit/>
          </a:bodyPr>
          <a:lstStyle>
            <a:lvl1pPr marL="257175" indent="-257175">
              <a:spcBef>
                <a:spcPts val="675"/>
              </a:spcBef>
              <a:buFont typeface="+mj-lt"/>
              <a:buAutoNum type="arabicParenBoth"/>
              <a:defRPr sz="124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  <a:lvl2pPr marL="214630" indent="-160655">
              <a:buFont typeface="Wingdings" panose="05000000000000000000" pitchFamily="2" charset="2"/>
              <a:buChar char="n"/>
              <a:defRPr sz="1015"/>
            </a:lvl2pPr>
            <a:lvl3pPr marL="320040">
              <a:buFont typeface="Wingdings" panose="05000000000000000000" pitchFamily="2" charset="2"/>
              <a:buChar char="ü"/>
              <a:defRPr sz="790"/>
            </a:lvl3pPr>
            <a:lvl4pPr marL="405130">
              <a:defRPr sz="790"/>
            </a:lvl4pPr>
            <a:lvl5pPr>
              <a:defRPr sz="79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行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04" y="0"/>
            <a:ext cx="8781436" cy="209952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" y="2502769"/>
            <a:ext cx="4244932" cy="8932737"/>
          </a:xfrm>
        </p:spPr>
        <p:txBody>
          <a:bodyPr>
            <a:normAutofit/>
          </a:bodyPr>
          <a:lstStyle>
            <a:lvl1pPr>
              <a:spcBef>
                <a:spcPts val="675"/>
              </a:spcBef>
              <a:buFont typeface="Wingdings" panose="05000000000000000000" pitchFamily="2" charset="2"/>
              <a:buChar char="n"/>
              <a:defRPr sz="1125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14630" indent="-160655">
              <a:buFont typeface="Wingdings" panose="05000000000000000000" pitchFamily="2" charset="2"/>
              <a:buChar char="Ø"/>
              <a:defRPr sz="1015"/>
            </a:lvl2pPr>
            <a:lvl3pPr marL="320040">
              <a:buFont typeface="Wingdings" panose="05000000000000000000" pitchFamily="2" charset="2"/>
              <a:buChar char="ü"/>
              <a:defRPr sz="790"/>
            </a:lvl3pPr>
            <a:lvl4pPr marL="405130">
              <a:defRPr sz="790"/>
            </a:lvl4pPr>
            <a:lvl5pPr>
              <a:defRPr sz="79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339706" y="2099522"/>
            <a:ext cx="8921791" cy="268830"/>
          </a:xfrm>
          <a:prstGeom prst="rect">
            <a:avLst/>
          </a:prstGeom>
          <a:gradFill>
            <a:gsLst>
              <a:gs pos="0">
                <a:srgbClr val="9ADF81"/>
              </a:gs>
              <a:gs pos="56000">
                <a:srgbClr val="9ADF81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15"/>
          </a:p>
        </p:txBody>
      </p:sp>
      <p:sp>
        <p:nvSpPr>
          <p:cNvPr id="12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0061" y="12269210"/>
            <a:ext cx="2245995" cy="44909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04" y="0"/>
            <a:ext cx="8781436" cy="209952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339706" y="2099522"/>
            <a:ext cx="8921791" cy="268830"/>
          </a:xfrm>
          <a:prstGeom prst="rect">
            <a:avLst/>
          </a:prstGeom>
          <a:gradFill>
            <a:gsLst>
              <a:gs pos="0">
                <a:srgbClr val="9ADF81"/>
              </a:gs>
              <a:gs pos="56000">
                <a:srgbClr val="9ADF81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15"/>
          </a:p>
        </p:txBody>
      </p:sp>
      <p:sp>
        <p:nvSpPr>
          <p:cNvPr id="9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0061" y="12269210"/>
            <a:ext cx="2245995" cy="449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0060" y="0"/>
            <a:ext cx="8641080" cy="1561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480060" y="2368354"/>
            <a:ext cx="4385287" cy="9543460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n"/>
              <a:defRPr sz="1125"/>
            </a:lvl1pPr>
            <a:lvl2pPr marL="417830" indent="-160655">
              <a:buFont typeface="Wingdings" panose="05000000000000000000" pitchFamily="2" charset="2"/>
              <a:buChar char="Ø"/>
              <a:defRPr sz="900"/>
            </a:lvl2pPr>
            <a:lvl3pPr>
              <a:buFont typeface="Wingdings" panose="05000000000000000000" pitchFamily="2" charset="2"/>
              <a:buChar char="ü"/>
              <a:defRPr sz="790"/>
            </a:lvl3pPr>
            <a:lvl4pPr>
              <a:defRPr sz="675"/>
            </a:lvl4pPr>
            <a:lvl5pPr>
              <a:defRPr sz="675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10"/>
          </p:nvPr>
        </p:nvSpPr>
        <p:spPr>
          <a:xfrm>
            <a:off x="4876210" y="2368354"/>
            <a:ext cx="4385287" cy="9543460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n"/>
              <a:defRPr sz="1015"/>
            </a:lvl1pPr>
            <a:lvl2pPr marL="417830" indent="-160655">
              <a:buFont typeface="Wingdings" panose="05000000000000000000" pitchFamily="2" charset="2"/>
              <a:buChar char="Ø"/>
              <a:defRPr sz="900"/>
            </a:lvl2pPr>
            <a:lvl3pPr>
              <a:buFont typeface="Wingdings" panose="05000000000000000000" pitchFamily="2" charset="2"/>
              <a:buChar char="ü"/>
              <a:defRPr sz="790"/>
            </a:lvl3pPr>
            <a:lvl4pPr>
              <a:defRPr sz="675"/>
            </a:lvl4pPr>
            <a:lvl5pPr>
              <a:defRPr sz="675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339706" y="1561863"/>
            <a:ext cx="8921791" cy="268830"/>
          </a:xfrm>
          <a:prstGeom prst="rect">
            <a:avLst/>
          </a:prstGeom>
          <a:gradFill>
            <a:gsLst>
              <a:gs pos="0">
                <a:srgbClr val="9ADF81"/>
              </a:gs>
              <a:gs pos="56000">
                <a:srgbClr val="9ADF81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5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0061" y="12269210"/>
            <a:ext cx="2245995" cy="449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0060" y="0"/>
            <a:ext cx="8641080" cy="156186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2"/>
          </p:nvPr>
        </p:nvSpPr>
        <p:spPr>
          <a:xfrm>
            <a:off x="480060" y="1830695"/>
            <a:ext cx="8630219" cy="9604812"/>
          </a:xfrm>
        </p:spPr>
        <p:txBody>
          <a:bodyPr>
            <a:normAutofit/>
          </a:bodyPr>
          <a:lstStyle>
            <a:lvl1pPr>
              <a:buFont typeface="Wingdings" panose="05000000000000000000" pitchFamily="2" charset="2"/>
              <a:buChar char="n"/>
              <a:defRPr sz="1350"/>
            </a:lvl1pPr>
            <a:lvl2pPr>
              <a:buFont typeface="Wingdings" panose="05000000000000000000" pitchFamily="2" charset="2"/>
              <a:buChar char="l"/>
              <a:defRPr sz="1125"/>
            </a:lvl2pPr>
            <a:lvl3pPr>
              <a:buFont typeface="Wingdings" panose="05000000000000000000" pitchFamily="2" charset="2"/>
              <a:buChar char="ü"/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339706" y="1561863"/>
            <a:ext cx="8921791" cy="268830"/>
          </a:xfrm>
          <a:prstGeom prst="rect">
            <a:avLst/>
          </a:prstGeom>
          <a:gradFill>
            <a:gsLst>
              <a:gs pos="0">
                <a:srgbClr val="9ADF81"/>
              </a:gs>
              <a:gs pos="56000">
                <a:srgbClr val="9ADF81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0061" y="12269210"/>
            <a:ext cx="2245995" cy="449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04" y="0"/>
            <a:ext cx="8781436" cy="1293033"/>
          </a:xfrm>
        </p:spPr>
        <p:txBody>
          <a:bodyPr anchor="b">
            <a:normAutofit/>
          </a:bodyPr>
          <a:lstStyle>
            <a:lvl1pPr algn="l">
              <a:defRPr sz="1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" y="2502767"/>
            <a:ext cx="4244932" cy="9543460"/>
          </a:xfrm>
        </p:spPr>
        <p:txBody>
          <a:bodyPr>
            <a:normAutofit/>
          </a:bodyPr>
          <a:lstStyle>
            <a:lvl1pPr>
              <a:spcBef>
                <a:spcPts val="675"/>
              </a:spcBef>
              <a:buFont typeface="Wingdings" panose="05000000000000000000" pitchFamily="2" charset="2"/>
              <a:buChar char="n"/>
              <a:defRPr sz="124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  <a:lvl2pPr marL="214630" indent="-160655">
              <a:buFont typeface="Wingdings" panose="05000000000000000000" pitchFamily="2" charset="2"/>
              <a:buChar char="Ø"/>
              <a:defRPr sz="1015"/>
            </a:lvl2pPr>
            <a:lvl3pPr marL="320040">
              <a:buFont typeface="Wingdings" panose="05000000000000000000" pitchFamily="2" charset="2"/>
              <a:buChar char="ü"/>
              <a:defRPr sz="790"/>
            </a:lvl3pPr>
            <a:lvl4pPr marL="405130">
              <a:defRPr sz="790"/>
            </a:lvl4pPr>
            <a:lvl5pPr>
              <a:defRPr sz="79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339706" y="1293033"/>
            <a:ext cx="8921791" cy="268830"/>
          </a:xfrm>
          <a:prstGeom prst="rect">
            <a:avLst/>
          </a:prstGeom>
          <a:gradFill>
            <a:gsLst>
              <a:gs pos="0">
                <a:srgbClr val="9ADF81"/>
              </a:gs>
              <a:gs pos="56000">
                <a:srgbClr val="9ADF81">
                  <a:alpha val="80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0061" y="12269210"/>
            <a:ext cx="2245995" cy="449096"/>
          </a:xfrm>
          <a:prstGeom prst="rect">
            <a:avLst/>
          </a:prstGeom>
        </p:spPr>
      </p:pic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491730" y="1561864"/>
            <a:ext cx="7106382" cy="940905"/>
          </a:xfrm>
        </p:spPr>
        <p:txBody>
          <a:bodyPr>
            <a:normAutofit/>
          </a:bodyPr>
          <a:lstStyle>
            <a:lvl1pPr marL="289560" indent="-289560">
              <a:buFont typeface="+mj-lt"/>
              <a:buAutoNum type="arabicParenBoth"/>
              <a:defRPr sz="1240" i="0">
                <a:solidFill>
                  <a:srgbClr val="FF0000"/>
                </a:solidFill>
              </a:defRPr>
            </a:lvl1pPr>
            <a:lvl2pPr marL="546735" indent="-289560">
              <a:buFont typeface="+mj-lt"/>
              <a:buAutoNum type="arabicParenBoth"/>
              <a:defRPr/>
            </a:lvl2pPr>
            <a:lvl3pPr marL="771525" indent="-257175">
              <a:buFont typeface="+mj-lt"/>
              <a:buAutoNum type="arabicParenBoth"/>
              <a:defRPr/>
            </a:lvl3pPr>
            <a:lvl4pPr marL="1028700" indent="-257175">
              <a:buFont typeface="+mj-lt"/>
              <a:buAutoNum type="arabicParenBoth"/>
              <a:defRPr/>
            </a:lvl4pPr>
            <a:lvl5pPr marL="1285875" indent="-257175">
              <a:buFont typeface="+mj-lt"/>
              <a:buAutoNum type="arabicParenBoth"/>
              <a:defRPr/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5" name="灯片编号占位符 8"/>
          <p:cNvSpPr txBox="1"/>
          <p:nvPr userDrawn="1"/>
        </p:nvSpPr>
        <p:spPr>
          <a:xfrm>
            <a:off x="8996866" y="12106251"/>
            <a:ext cx="529259" cy="54715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626C28-733A-4157-B576-C331D0A39281}" type="slidenum">
              <a:rPr lang="zh-CN" altLang="en-US" sz="620" smtClean="0"/>
            </a:fld>
            <a:endParaRPr lang="zh-CN" altLang="en-US" sz="62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6C28-733A-4157-B576-C331D0A392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 bwMode="auto">
          <a:xfrm>
            <a:off x="0" y="11369352"/>
            <a:ext cx="9601200" cy="7835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雾灵山镇人民政府</a:t>
            </a:r>
            <a:endParaRPr lang="en-US" altLang="zh-CN" sz="15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5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lang="zh-CN" altLang="en-US" sz="15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5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5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lang="zh-CN" altLang="en-US" sz="1500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29380" y="3071589"/>
            <a:ext cx="9601198" cy="22453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0" algn="ctr"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兴隆县</a:t>
            </a:r>
            <a:r>
              <a:rPr lang="zh-CN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雾灵山镇雾灵山村</a:t>
            </a:r>
            <a:r>
              <a:rPr lang="en-US" altLang="zh-CN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 fontAlgn="auto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开发边界内详细规划</a:t>
            </a:r>
            <a:endParaRPr lang="en-US" altLang="zh-CN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草案公示】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1"/>
          <p:cNvSpPr txBox="1"/>
          <p:nvPr/>
        </p:nvSpPr>
        <p:spPr>
          <a:xfrm>
            <a:off x="514320" y="594638"/>
            <a:ext cx="8868547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地块规划情况</a:t>
            </a:r>
            <a:endParaRPr lang="en-US" altLang="zh-CN" sz="2800" b="1" kern="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14320" y="1400140"/>
            <a:ext cx="8571508" cy="492922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indent="457200" fontAlgn="auto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位置：</a:t>
            </a:r>
            <a:r>
              <a:rPr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本地块位于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兴隆县雾灵山镇扁担沟村南部，面积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1.3846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用地现状：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根据第三次国土调查变更数据，地块范围内现状用地包括：果园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0.2008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公顷、交通运输用地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1.1838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公顷，总面积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1.3846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顷。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 fontAlgn="auto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用地规划：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本规划地块用地性质为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商业用地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，总面积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1.3846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 fontAlgn="auto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道路交通规划：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规划地块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通过县道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556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、乡道实现对外联通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地块对外道路宜采用混凝土或沥青路面，满足用地出行需求。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457200"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建设指标控制：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规划地块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容积率小于等于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、建筑密度小于等于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、建筑高度小于等于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米、绿地率大于等于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Picture 2" descr="I:/2024/18.兴隆地块调整4/成果出图/jpg/雾灵山镇扁担沟村01地块规划管控图则.jpg雾灵山镇扁担沟村01地块规划管控图则"/>
          <p:cNvPicPr>
            <a:picLocks noChangeAspect="1" noChangeArrowheads="1"/>
          </p:cNvPicPr>
          <p:nvPr/>
        </p:nvPicPr>
        <p:blipFill>
          <a:blip r:embed="rId1"/>
          <a:srcRect t="34" b="34"/>
          <a:stretch>
            <a:fillRect/>
          </a:stretch>
        </p:blipFill>
        <p:spPr bwMode="auto">
          <a:xfrm>
            <a:off x="389208" y="6467017"/>
            <a:ext cx="8821732" cy="623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dkZDQ3ZjRlNDY2ZmEzZDc0ODU1Mjk4ZWI2N2QzNjUifQ=="/>
  <p:tag name="commondata" val="eyJoZGlkIjoiNjhhOWUyMGRmMjgyZWI4ZWUxNTdhZDkxNzJiYjVmNWIifQ==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298</Words>
  <Application>WPS 演示</Application>
  <PresentationFormat>A3 纸张(297x420 毫米)</PresentationFormat>
  <Paragraphs>15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lixuesong</dc:creator>
  <cp:lastModifiedBy>Administrator</cp:lastModifiedBy>
  <cp:revision>6085</cp:revision>
  <dcterms:created xsi:type="dcterms:W3CDTF">2013-09-04T03:50:00Z</dcterms:created>
  <dcterms:modified xsi:type="dcterms:W3CDTF">2024-12-09T01:29:32Z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147375D8F4904784BBB9A351E1DEF32C_13</vt:lpwstr>
  </property>
  <property fmtid="{D5CDD505-2E9C-101B-9397-08002B2CF9AE}" pid="3" name="KSOProductBuildVer">
    <vt:lpwstr>2052-12.1.0.19302</vt:lpwstr>
  </property>
</Properties>
</file>